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Anton"/>
      <p:regular r:id="rId47"/>
    </p:embeddedFont>
    <p:embeddedFont>
      <p:font typeface="Lato"/>
      <p:regular r:id="rId48"/>
      <p:bold r:id="rId49"/>
      <p:italic r:id="rId50"/>
      <p:boldItalic r:id="rId51"/>
    </p:embeddedFont>
    <p:embeddedFont>
      <p:font typeface="Lato Light"/>
      <p:regular r:id="rId52"/>
      <p:bold r:id="rId53"/>
      <p:italic r:id="rId54"/>
      <p:boldItalic r:id="rId55"/>
    </p:embeddedFont>
    <p:embeddedFont>
      <p:font typeface="Didact Gothic"/>
      <p:regular r:id="rId56"/>
    </p:embeddedFont>
    <p:embeddedFont>
      <p:font typeface="Helvetica Neue"/>
      <p:regular r:id="rId57"/>
      <p:bold r:id="rId58"/>
      <p:italic r:id="rId59"/>
      <p:boldItalic r:id="rId60"/>
    </p:embeddedFont>
    <p:embeddedFont>
      <p:font typeface="Helvetica Neue Ligh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C087C5D-7118-4512-A5C1-74A2210E44B7}">
  <a:tblStyle styleId="{6C087C5D-7118-4512-A5C1-74A2210E44B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47" Type="http://schemas.openxmlformats.org/officeDocument/2006/relationships/font" Target="fonts/Anton-regular.fntdata"/><Relationship Id="rId49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Light-bold.fntdata"/><Relationship Id="rId61" Type="http://schemas.openxmlformats.org/officeDocument/2006/relationships/font" Target="fonts/HelveticaNeueLight-regular.fntdata"/><Relationship Id="rId20" Type="http://schemas.openxmlformats.org/officeDocument/2006/relationships/slide" Target="slides/slide15.xml"/><Relationship Id="rId64" Type="http://schemas.openxmlformats.org/officeDocument/2006/relationships/font" Target="fonts/HelveticaNeueLight-boldItalic.fntdata"/><Relationship Id="rId63" Type="http://schemas.openxmlformats.org/officeDocument/2006/relationships/font" Target="fonts/HelveticaNeueLigh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53" Type="http://schemas.openxmlformats.org/officeDocument/2006/relationships/font" Target="fonts/LatoLight-bold.fntdata"/><Relationship Id="rId52" Type="http://schemas.openxmlformats.org/officeDocument/2006/relationships/font" Target="fonts/LatoLight-regular.fntdata"/><Relationship Id="rId11" Type="http://schemas.openxmlformats.org/officeDocument/2006/relationships/slide" Target="slides/slide6.xml"/><Relationship Id="rId55" Type="http://schemas.openxmlformats.org/officeDocument/2006/relationships/font" Target="fonts/Lato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LatoLight-italic.fntdata"/><Relationship Id="rId13" Type="http://schemas.openxmlformats.org/officeDocument/2006/relationships/slide" Target="slides/slide8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56" Type="http://schemas.openxmlformats.org/officeDocument/2006/relationships/font" Target="fonts/DidactGothic-regular.fntdata"/><Relationship Id="rId15" Type="http://schemas.openxmlformats.org/officeDocument/2006/relationships/slide" Target="slides/slide10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40fe3368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540fe3368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40fe3368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540fe3368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40fe3368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540fe3368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40fe33686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540fe33686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2e6a491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b2e6a491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 A la hora del Break, entre 5 y 10 minutos. Considerar ubicar este espacio en un momento adecuado de la clase. Al volver, mostrar los resultados de la pregunta del anterior slide y generar un breve intercambio.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cedf77b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ecedf77b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40fe33686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540fe33686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0fe33686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540fe33686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b12cc2d8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bb12cc2d8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b12cc2d8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bb12cc2d8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40fe3368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540fe3368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b12cc2d8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bb12cc2d8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b12cc2d8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bb12cc2d8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b12cc2d8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bb12cc2d8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b12cc2d8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bb12cc2d8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40fe33686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540fe33686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0fe33686_0_3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540fe33686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challenges genéricos.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40fe33686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540fe33686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las subsiguientes slides de challenges genéricos.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c6830aa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bc6830aa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Ejemplo modelo de cómo comunicar una Actividad recomendada (desafío extra).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c6830aa6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bc6830aa6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una Actividad recomendada (desafío extra). Vincular ejemplo. Hacer hincapié en que es optativa pero suma puntos para el top 10.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40fe33686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540fe33686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40fe3368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540fe3368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Obligatoria siempre. Es lo que queremos alcanzar una vez finalizada la clase. Recordá que se enuncian en principio con el verbo delante (por ejemplo: “Comprender…”, “Analizar…”, “conocer…”, etc).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0fe33686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540fe33686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40fe33686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540fe33686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40fe3368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540fe3368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40fe3368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540fe3368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40fe33686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540fe33686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Se puede usar para comenzar o finalizar la clase, según sea más conveniente. La información de este slide es de relleno.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/>
              <a:t>Recurso: Mapa de conceptos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/>
              <a:t>Sugerencia</a:t>
            </a:r>
            <a:r>
              <a:rPr lang="en-GB"/>
              <a:t>: </a:t>
            </a:r>
            <a:br>
              <a:rPr lang="en-GB"/>
            </a:br>
            <a:r>
              <a:rPr lang="en-GB"/>
              <a:t>-También se pueden mostrar con un menor énfasis o colores apagados, aquellos contenidos de clases anteriores y que se vinculen con la actual.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-Resaltar con color los temas que se abordan en la clase.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153ca89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b153ca89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/>
              <a:t>Recurso: Cronograma del curso</a:t>
            </a:r>
            <a:br>
              <a:rPr lang="en-GB"/>
            </a:br>
            <a:r>
              <a:rPr lang="en-GB"/>
              <a:t>- Se muestra al</a:t>
            </a:r>
            <a:r>
              <a:rPr b="1" lang="en-GB"/>
              <a:t> inicio</a:t>
            </a:r>
            <a:r>
              <a:rPr lang="en-GB"/>
              <a:t> de cada clase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- Tiene un aspecto similar a un </a:t>
            </a:r>
            <a:r>
              <a:rPr b="1" lang="en-GB"/>
              <a:t>calendario.</a:t>
            </a:r>
            <a:br>
              <a:rPr lang="en-GB"/>
            </a:br>
            <a:r>
              <a:rPr lang="en-GB"/>
              <a:t>- Resume rápidamente: título de la clase, número y contenidos que abarca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- Guía rápida tanto para docentes, como para estudiantes.</a:t>
            </a:r>
            <a:br>
              <a:rPr lang="en-GB"/>
            </a:br>
            <a:r>
              <a:rPr lang="en-GB"/>
              <a:t>- Para mayor ubicación en el curso, también muestra en un tamaño más pequeño lo sucedido la clase anterior y la siguiente.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-Ubicar en el interior de cada clase aquellas cuestiones destacadas con las cuales se encontrará el alumno y con su respectivo nombre:</a:t>
            </a:r>
            <a:r>
              <a:rPr b="1" lang="en-GB">
                <a:solidFill>
                  <a:schemeClr val="dk1"/>
                </a:solidFill>
              </a:rPr>
              <a:t> desafíos, entregables de proyecto, actividades colaborativas o  ejemplos en vivo.</a:t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ec054e41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eec054e4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2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2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lataforma.coderhouse.com/desarrollo-profesional" TargetMode="External"/><Relationship Id="rId4" Type="http://schemas.openxmlformats.org/officeDocument/2006/relationships/hyperlink" Target="https://plataforma.coderhouse.com/desarrollo-profesional" TargetMode="External"/><Relationship Id="rId5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sublimetext.com/3" TargetMode="External"/><Relationship Id="rId4" Type="http://schemas.openxmlformats.org/officeDocument/2006/relationships/hyperlink" Target="https://visualstudio.microsoft.com/es/downloads/?rr=https%3A%2F%2Fwww.google.com%2F" TargetMode="External"/><Relationship Id="rId5" Type="http://schemas.openxmlformats.org/officeDocument/2006/relationships/hyperlink" Target="http://www.w3big.com/es/jquery/jquery-chaining.html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Relationship Id="rId8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hyperlink" Target="https://docs.google.com/document/d/1_6pe8oVCQUDRCG8qrs4Lt5MNveOAheLv/edit?usp=sharing&amp;ouid=118038072515497498973&amp;rtpof=true&amp;sd=true" TargetMode="External"/><Relationship Id="rId6" Type="http://schemas.openxmlformats.org/officeDocument/2006/relationships/hyperlink" Target="https://forms.gle/um6oRrTnpFzoUngt5" TargetMode="External"/><Relationship Id="rId7" Type="http://schemas.openxmlformats.org/officeDocument/2006/relationships/hyperlink" Target="https://drive.google.com/drive/folders/1jIH9-1B7r39bzu1td2P1Nc1a-eDInnzD?usp=sharing" TargetMode="External"/><Relationship Id="rId8" Type="http://schemas.openxmlformats.org/officeDocument/2006/relationships/hyperlink" Target="https://docs.google.com/document/d/1aJ5X0ZnK_auCcBxw2rP-QxiyzDMJosejr6Otx3jThzM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EFECTOS Y ANIMACIONES 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/>
        </p:nvSpPr>
        <p:spPr>
          <a:xfrm>
            <a:off x="4343875" y="1143136"/>
            <a:ext cx="4495200" cy="31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GB" sz="20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JQuery provee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métodos </a:t>
            </a:r>
            <a:r>
              <a:rPr i="0" lang="en-GB" sz="20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incorporar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efectos y animaciones</a:t>
            </a:r>
            <a:r>
              <a:rPr i="0" lang="en-GB" sz="20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los elementos del DOM.</a:t>
            </a:r>
            <a:endParaRPr i="0" sz="2000" u="none" cap="none" strike="noStrike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objetivo es combinar l</a:t>
            </a:r>
            <a:r>
              <a:rPr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 </a:t>
            </a:r>
            <a:r>
              <a:rPr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diferentes variantes entre sí para darle a una web o app dinamismo y movimiento.</a:t>
            </a:r>
            <a:endParaRPr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4343869" y="427924"/>
            <a:ext cx="48192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1" lang="en-GB" sz="2800">
                <a:latin typeface="Anton"/>
                <a:ea typeface="Anton"/>
                <a:cs typeface="Anton"/>
                <a:sym typeface="Anton"/>
              </a:rPr>
              <a:t>ANIMACIONES CON JQUERY</a:t>
            </a:r>
            <a:endParaRPr b="0" i="1" sz="28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43137"/>
            <a:ext cx="4095350" cy="27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/>
        </p:nvSpPr>
        <p:spPr>
          <a:xfrm>
            <a:off x="336875" y="859050"/>
            <a:ext cx="8289300" cy="15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Courier New"/>
                <a:ea typeface="Courier New"/>
                <a:cs typeface="Courier New"/>
                <a:sym typeface="Courier New"/>
              </a:rPr>
              <a:t>show()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muestra un elemento del DOM. Suponiendo que se encuentre oculto mediante css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Didact Gothic"/>
                <a:ea typeface="Didact Gothic"/>
                <a:cs typeface="Didact Gothic"/>
                <a:sym typeface="Didact Gothic"/>
              </a:rPr>
              <a:t> (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Courier New"/>
                <a:ea typeface="Courier New"/>
                <a:cs typeface="Courier New"/>
                <a:sym typeface="Courier New"/>
              </a:rPr>
              <a:t>display:none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Didact Gothic"/>
                <a:ea typeface="Didact Gothic"/>
                <a:cs typeface="Didact Gothic"/>
                <a:sym typeface="Didact Gothic"/>
              </a:rPr>
              <a:t>)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seleccionarlo con JQuery y ejecutar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show()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,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 elemento aparecerá en la pantalla.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1633575" y="145521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n-GB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SHOW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/>
        </p:nvSpPr>
        <p:spPr>
          <a:xfrm>
            <a:off x="172850" y="2346775"/>
            <a:ext cx="8936100" cy="173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//Agregemos &lt;h3&gt; con jQuery ocultos con  style="display: none;"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prepend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&lt;h3  style="display: none" &gt;¡Hola Coder1!&lt;/h3&gt;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prepend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&lt;h3  style="display: none" &gt;¡Hola Coder2!&lt;/h3&gt;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//Mostramos con show() todos los &lt;h3&gt;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 </a:t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650700" y="1295325"/>
            <a:ext cx="7842600" cy="15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i="0" lang="en-GB" sz="20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método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Courier New"/>
                <a:ea typeface="Courier New"/>
                <a:cs typeface="Courier New"/>
                <a:sym typeface="Courier New"/>
              </a:rPr>
              <a:t>hide()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la inversa a show. Suponiendo que se encuentre visible mediante css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al seleccionarlo con JQuery y ejecutar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hide()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el elemento desaparecerá de la pantalla.</a:t>
            </a:r>
            <a:endParaRPr b="0" i="0" sz="2000" u="none" cap="none" strike="noStrike">
              <a:solidFill>
                <a:schemeClr val="dk1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1671825" y="306221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n-GB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HIDE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/>
        </p:nvSpPr>
        <p:spPr>
          <a:xfrm>
            <a:off x="791025" y="2697750"/>
            <a:ext cx="7427700" cy="171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Agregamos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&lt;h3&gt; con jQuery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prepend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&lt;h3&gt;¡Hola Coder1!&lt;/h3&gt;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prepend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&lt;h3&gt;¡Hola Coder2!&lt;/h3&gt;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//Ocultamos con hide() todos los &lt;h3&gt;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hide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 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/>
        </p:nvSpPr>
        <p:spPr>
          <a:xfrm>
            <a:off x="650700" y="1157575"/>
            <a:ext cx="7842600" cy="15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Courier New"/>
                <a:ea typeface="Courier New"/>
                <a:cs typeface="Courier New"/>
                <a:sym typeface="Courier New"/>
              </a:rPr>
              <a:t>fadeIn()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tiene el mismo fin que la función show, solo que en este caso, el elemento aparece con una transición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Es decir, que al llamar fedeIn el elemento empieza a aparecer de forma gradual, hasta  que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esté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completamente visible.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1687150" y="26794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n-GB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FADE IN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 txBox="1"/>
          <p:nvPr/>
        </p:nvSpPr>
        <p:spPr>
          <a:xfrm>
            <a:off x="318600" y="2820225"/>
            <a:ext cx="8506800" cy="178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Agreguemos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&lt;h3&gt; con jQuery ocultos con  style="display: none;"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prepend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&lt;h3  style="display: none" &gt;¡Hola Coder1!&lt;/h3&gt;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prepend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&lt;h3  style="display: none" &gt;¡Hola Coder2!&lt;/h3&gt;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//Mostramos con fadeIn() todos los &lt;h3&gt;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fadeIn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/>
        </p:nvSpPr>
        <p:spPr>
          <a:xfrm>
            <a:off x="650700" y="1211150"/>
            <a:ext cx="7842600" cy="15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Courier New"/>
                <a:ea typeface="Courier New"/>
                <a:cs typeface="Courier New"/>
                <a:sym typeface="Courier New"/>
              </a:rPr>
              <a:t>fadeOut()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tiene el mismo fin que la función hide, solo que en este caso, el elemento desaparece con una transición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decir, que al llamar fedeOut el elemento empieza a desaparecer de forma gradual, hasta  que esté completamente invisible.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1671825" y="306221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n-GB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FADE OUT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/>
        </p:nvSpPr>
        <p:spPr>
          <a:xfrm>
            <a:off x="471750" y="2778188"/>
            <a:ext cx="8200500" cy="183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//Agregemos &lt;h3&gt; con jQuery"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prepend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&lt;h3&gt;¡Hola Coder1!&lt;/h3&gt;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prepend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&lt;h3&gt;¡Hola Coder2!&lt;/h3&gt;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//Ocultamos con fadeOut() todos los &lt;h3&gt;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fadeOut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 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/>
        </p:nvSpPr>
        <p:spPr>
          <a:xfrm>
            <a:off x="650700" y="1154850"/>
            <a:ext cx="7842600" cy="15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Tanto para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fadeOut()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fadeIn()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puede enviar un parámetro opcional para indicar la velocidad el fade.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puede usar la palabra "slow" o "fast", o también un número en milisegundos para indicar la duración total de la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transición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20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1671825" y="306224"/>
            <a:ext cx="566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n-GB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VELOCIDAD DEL FADE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5" name="Google Shape;21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 rotWithShape="1">
          <a:blip r:embed="rId4">
            <a:alphaModFix/>
          </a:blip>
          <a:srcRect b="0" l="0" r="33333" t="0"/>
          <a:stretch/>
        </p:blipFill>
        <p:spPr>
          <a:xfrm>
            <a:off x="3132700" y="2679750"/>
            <a:ext cx="2878600" cy="21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/>
        </p:nvSpPr>
        <p:spPr>
          <a:xfrm>
            <a:off x="1671825" y="306224"/>
            <a:ext cx="566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n-GB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CALLBACK DEL FADE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650700" y="1154850"/>
            <a:ext cx="78426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Tanto para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fadeOut()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como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fadeIn()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le puede enviar un segundo parámetro opcional para indicar una función que se ejecutará cuando la animación termine.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103950" y="2474875"/>
            <a:ext cx="8936100" cy="233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Agregamos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&lt;h3&gt; con jQuery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prepend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&lt;h3&gt;¡Hola Coder1!&lt;/h3&gt;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//Ocultamos con fadeOut() todos los &lt;h3&gt;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fadeOut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slow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//Cuando termina de ocultarse el elemento lo mostramos nuevamente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fadeIn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}); 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2725" y="459075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/>
        </p:nvSpPr>
        <p:spPr>
          <a:xfrm>
            <a:off x="650700" y="728900"/>
            <a:ext cx="7842600" cy="15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</a:t>
            </a:r>
            <a:r>
              <a:rPr b="0" i="0" lang="en-GB" sz="18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0" i="0" lang="en-GB" sz="18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Courier New"/>
                <a:ea typeface="Courier New"/>
                <a:cs typeface="Courier New"/>
                <a:sym typeface="Courier New"/>
              </a:rPr>
              <a:t>slideDown()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hace aparecer al elemento haciendo una transición hacia abajo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Es una alternativa al fadeIn(). Se puede enviar los mismos parámetros de velocidad y callback que en fadeIn y fadeOut.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1664175" y="5364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n-GB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SLIDE DOWN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463050" y="1768050"/>
            <a:ext cx="8217900" cy="321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Agregamos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botón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y un div con jQuery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prepend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&lt;button id="btn1"&gt;Mostrar&lt;/button&gt;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prepend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`&lt;div id="div1" style="height: 120px"&gt;</a:t>
            </a:r>
            <a:endParaRPr sz="145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&lt;h3&gt;¡Hola Coder!&lt;/h3&gt;</a:t>
            </a:r>
            <a:endParaRPr sz="145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&lt;h4&gt;Sorpresa 2&lt;/h4&gt;</a:t>
            </a:r>
            <a:endParaRPr sz="145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&lt;/div&gt;`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//Usamos slideDown sobre div1 en respuesta al click del boton btn1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#btn1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#div1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slideDown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fast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2125" y="47591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/>
        </p:nvSpPr>
        <p:spPr>
          <a:xfrm>
            <a:off x="650700" y="1035100"/>
            <a:ext cx="7842600" cy="15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</a:t>
            </a:r>
            <a:r>
              <a:rPr i="0" lang="en-GB" sz="18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0" lang="en-GB" sz="18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Courier New"/>
                <a:ea typeface="Courier New"/>
                <a:cs typeface="Courier New"/>
                <a:sym typeface="Courier New"/>
              </a:rPr>
              <a:t>slideUp</a:t>
            </a:r>
            <a:r>
              <a:rPr i="0" lang="en-GB" sz="18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()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hace desaparecer al elemento haciendo una transición hacia arriba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Es una alternativa al fadeOut. </a:t>
            </a: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puede enviar los mismos parámetros de velocidad y callback que en fadeIn y fadeOut.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1671825" y="1301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n-GB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SLIDE UP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345300" y="2162325"/>
            <a:ext cx="8453400" cy="292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3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Agregamos</a:t>
            </a:r>
            <a:r>
              <a:rPr lang="en-GB" sz="13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3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botón</a:t>
            </a:r>
            <a:r>
              <a:rPr lang="en-GB" sz="13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y un div con jQuery</a:t>
            </a:r>
            <a:endParaRPr sz="13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3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prepend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&lt;button id="btn1"&gt;Mostrar&lt;/button&gt;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3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prepend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`&lt;div id="div1" style="height: 120px"&gt;</a:t>
            </a:r>
            <a:endParaRPr sz="135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&lt;h3&gt;¡Hola Coder!&lt;/h3&gt;</a:t>
            </a:r>
            <a:endParaRPr sz="135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&lt;h4&gt;Sorpresa 2&lt;/h4&gt;</a:t>
            </a:r>
            <a:endParaRPr sz="135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&lt;/div&gt;`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//Usamos slideUp sobre div1 en respuesta al click del boton btn1</a:t>
            </a:r>
            <a:endParaRPr sz="13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#btn1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3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n-GB" sz="13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endParaRPr sz="13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#div1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3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slideUp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fast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3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0" name="Google Shape;24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6425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3" name="Google Shape;6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/>
        </p:nvSpPr>
        <p:spPr>
          <a:xfrm>
            <a:off x="650700" y="897300"/>
            <a:ext cx="7842600" cy="15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0" i="0" lang="en-GB" sz="20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Courier New"/>
                <a:ea typeface="Courier New"/>
                <a:cs typeface="Courier New"/>
                <a:sym typeface="Courier New"/>
              </a:rPr>
              <a:t>slideToggle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() hace aparecer o desaparecer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elemento mediante slide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En función de que el elemento esté visible o no, ejecuta slideUp, o slideDown.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1664150" y="1454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n-GB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SLIDE TOGGLE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292350" y="2087550"/>
            <a:ext cx="8559300" cy="298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3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Agregamos</a:t>
            </a:r>
            <a:r>
              <a:rPr lang="en-GB" sz="13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3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botón</a:t>
            </a:r>
            <a:r>
              <a:rPr lang="en-GB" sz="13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y un div con jQuery</a:t>
            </a:r>
            <a:endParaRPr sz="13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3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prepend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&lt;button id="btn1"&gt;Mostrar&lt;/button&gt;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3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prepend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`&lt;div id="div1" style="height: 120px"&gt;</a:t>
            </a:r>
            <a:endParaRPr sz="135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&lt;h3&gt;¡Hola Coder!&lt;/h3&gt;</a:t>
            </a:r>
            <a:endParaRPr sz="135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&lt;h4&gt;Sorpresa&lt;/h4&gt;</a:t>
            </a:r>
            <a:endParaRPr sz="135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&lt;/div&gt;`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//Usamos toggle sobre div1 en respuesta al click del botòn btn1</a:t>
            </a:r>
            <a:endParaRPr sz="13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#btn1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3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n-GB" sz="13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endParaRPr sz="13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3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#div1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3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toggle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fast</a:t>
            </a:r>
            <a:r>
              <a:rPr lang="en-GB" sz="13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3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8" name="Google Shape;24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520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/>
        </p:nvSpPr>
        <p:spPr>
          <a:xfrm>
            <a:off x="852150" y="220932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4" name="Google Shape;254;p33"/>
          <p:cNvSpPr txBox="1"/>
          <p:nvPr/>
        </p:nvSpPr>
        <p:spPr>
          <a:xfrm>
            <a:off x="1990150" y="236900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EJEMPLO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55" name="Google Shape;25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350" y="1226000"/>
            <a:ext cx="7622500" cy="30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/>
        </p:nvSpPr>
        <p:spPr>
          <a:xfrm>
            <a:off x="1698150" y="2077200"/>
            <a:ext cx="5747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2" name="Google Shape;26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n-GB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/>
        </p:nvSpPr>
        <p:spPr>
          <a:xfrm>
            <a:off x="1154550" y="926800"/>
            <a:ext cx="68349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¿Estás terminando el curso y te gustaría aumentar tu empleabilidad? </a:t>
            </a:r>
            <a:br>
              <a:rPr lang="en-GB"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</a:br>
            <a:br>
              <a:rPr lang="en-GB"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</a:br>
            <a:r>
              <a:rPr lang="en-GB"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Recordá que desde del área de talento podemos ayudarte. </a:t>
            </a:r>
            <a:br>
              <a:rPr lang="en-GB"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</a:br>
            <a:r>
              <a:rPr lang="en-GB"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Conoce todos nuestros servicios</a:t>
            </a:r>
            <a:r>
              <a:rPr lang="en-GB" sz="3200">
                <a:solidFill>
                  <a:schemeClr val="dk1"/>
                </a:solidFill>
                <a:uFill>
                  <a:noFill/>
                </a:uFill>
                <a:latin typeface="Anton"/>
                <a:ea typeface="Anton"/>
                <a:cs typeface="Anton"/>
                <a:sym typeface="Anto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3200" u="sng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aquí</a:t>
            </a:r>
            <a:endParaRPr i="1" sz="32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4" name="Google Shape;27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6"/>
          <p:cNvSpPr txBox="1"/>
          <p:nvPr/>
        </p:nvSpPr>
        <p:spPr>
          <a:xfrm>
            <a:off x="3139400" y="4571013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sz="21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MODIFICAR CSS EN JQUERY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/>
        </p:nvSpPr>
        <p:spPr>
          <a:xfrm>
            <a:off x="650700" y="951975"/>
            <a:ext cx="7842600" cy="16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JQuery provee un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método</a:t>
            </a:r>
            <a:r>
              <a:rPr i="0" lang="en-GB" sz="20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para aplicar cambios directos sobre el css del elemento. Llamando a </a:t>
            </a:r>
            <a:r>
              <a:rPr i="0" lang="en-GB" sz="20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css()</a:t>
            </a:r>
            <a:r>
              <a:rPr i="0" lang="en-GB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i="0" lang="en-GB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podemos indicar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propiedad a modificar del elemento seleccionado</a:t>
            </a:r>
            <a:r>
              <a:rPr i="0" lang="en-GB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GB" sz="20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La sintaxis funciona así: </a:t>
            </a:r>
            <a:r>
              <a:rPr i="0" lang="en-GB" sz="20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i="0" lang="en-GB" sz="1500" u="none" cap="none" strike="noStrike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selector.css("propiedad-css","valor");</a:t>
            </a:r>
            <a:endParaRPr i="0" sz="1500" u="none" cap="none" strike="noStrike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6" name="Google Shape;286;p38"/>
          <p:cNvSpPr txBox="1"/>
          <p:nvPr/>
        </p:nvSpPr>
        <p:spPr>
          <a:xfrm>
            <a:off x="1625900" y="143371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n-GB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MODIFICAR CSS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650700" y="2574375"/>
            <a:ext cx="7996800" cy="2339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//Agregamos un parrafo con jQuery</a:t>
            </a:r>
            <a:endParaRPr sz="12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2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prepend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2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&lt;p class="titulo"&gt;Code House&lt;/p&gt;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//Modificamos las reglas CSS desde jQuery</a:t>
            </a:r>
            <a:endParaRPr sz="12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2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css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yellow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2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css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50%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.titulo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2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css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({  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#ccc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2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font-size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40px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2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borderLeft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5px solid #ccc</a:t>
            </a:r>
            <a:r>
              <a:rPr lang="en-GB" sz="12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2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8" name="Google Shape;28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3350" y="46290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MÉTODO ANIMATE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/>
        </p:nvSpPr>
        <p:spPr>
          <a:xfrm>
            <a:off x="650700" y="782737"/>
            <a:ext cx="7842600" cy="15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animate() nos permite crear efectos de animación sobre cualquier propiedad CSS numérica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Se requiere como parámetro un objeto de propiedades CSS. Este objeto es similar al que se puede enviar al método .css(), salvo que el rango de propiedades es más restrictivo.</a:t>
            </a:r>
            <a:endParaRPr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9" name="Google Shape;299;p40"/>
          <p:cNvSpPr txBox="1"/>
          <p:nvPr/>
        </p:nvSpPr>
        <p:spPr>
          <a:xfrm>
            <a:off x="1682625" y="64835"/>
            <a:ext cx="5666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1" lang="en-GB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ANIMATE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0" name="Google Shape;30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/>
          <p:nvPr/>
        </p:nvSpPr>
        <p:spPr>
          <a:xfrm>
            <a:off x="163050" y="2184775"/>
            <a:ext cx="8817900" cy="290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//Agregamos un parrafo con jQuery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prepend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&lt;p class="titulo"&gt;Code House&lt;/p&gt;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//Animamos sus propiedades CSS con animate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.titulo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animate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({  left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250px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opacity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height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150px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width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150px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}, 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//1er 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parámetro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propiedades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slow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          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//2do 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parámetro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duración 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        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//3er parámetro callback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final de animación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});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2" name="Google Shape;30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940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/>
        </p:nvSpPr>
        <p:spPr>
          <a:xfrm>
            <a:off x="6704775" y="130125"/>
            <a:ext cx="2439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EJEMPLO APLICADO: 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SCROLL ANIMADO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8" name="Google Shape;308;p41"/>
          <p:cNvSpPr txBox="1"/>
          <p:nvPr/>
        </p:nvSpPr>
        <p:spPr>
          <a:xfrm>
            <a:off x="199025" y="55500"/>
            <a:ext cx="6582300" cy="503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//Agregamos una estructura con jQuery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prepend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`&lt;/div&gt;</a:t>
            </a:r>
            <a:endParaRPr sz="145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&lt;a&gt;Ir a contacto&lt;/a&gt;</a:t>
            </a:r>
            <a:endParaRPr sz="145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&lt;p style="height: 800px"&gt;&lt;/p&gt;</a:t>
            </a:r>
            <a:endParaRPr sz="145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&lt;section id="seccionContacto"&gt;</a:t>
            </a:r>
            <a:endParaRPr sz="145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&lt;h4&gt;¡Somos Coders!&lt;/h4&gt;</a:t>
            </a:r>
            <a:endParaRPr sz="145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&lt;/section&gt;</a:t>
            </a:r>
            <a:endParaRPr sz="145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&lt;/div&gt;`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Asociamos la animación al click en un elemento &lt;a&gt;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//Animamos sus propiedades CSS con animate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html, body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animate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scrollTop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#seccionContacto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offset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().top  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},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 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9" name="Google Shape;30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940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EFECTOS Y ANIMACIONES CON JQUERY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</a:t>
            </a: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n-GB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ENCADENAR ANIMACIONES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/>
        </p:nvSpPr>
        <p:spPr>
          <a:xfrm>
            <a:off x="163200" y="782725"/>
            <a:ext cx="8817900" cy="15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 posible encadenar métodos jQuery, lo cual permite definir una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animación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tras otra empleando en una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única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declaración.</a:t>
            </a:r>
            <a:endParaRPr sz="18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recomendable emplear esta forma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 es necesario asociar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múltiples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animaciones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consecutivas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 un mismo elemento. Para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ahorrarnos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consultas al DOM.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0" name="Google Shape;320;p43"/>
          <p:cNvSpPr txBox="1"/>
          <p:nvPr/>
        </p:nvSpPr>
        <p:spPr>
          <a:xfrm>
            <a:off x="1682625" y="64835"/>
            <a:ext cx="5666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ENCADENAR ANIMACIONES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1" name="Google Shape;321;p43"/>
          <p:cNvSpPr txBox="1"/>
          <p:nvPr/>
        </p:nvSpPr>
        <p:spPr>
          <a:xfrm>
            <a:off x="1325100" y="2284175"/>
            <a:ext cx="6493800" cy="262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Agreguemos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un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párrafo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con jQuery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prepend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&lt;p id="p1"&gt;Coder House&lt;/p&gt;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Declaración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métodos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encadenados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#p1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css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slideUp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slideDown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2" name="Google Shape;32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940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/>
          <p:nvPr/>
        </p:nvSpPr>
        <p:spPr>
          <a:xfrm>
            <a:off x="158025" y="905200"/>
            <a:ext cx="87153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delay() nos permite retrasar la ejecución de comandos encadenados.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Puede utilizarse para establecer un tiempo de espera en milisegundos entre una animación y la siguiente.</a:t>
            </a:r>
            <a:endParaRPr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8" name="Google Shape;328;p44"/>
          <p:cNvSpPr txBox="1"/>
          <p:nvPr/>
        </p:nvSpPr>
        <p:spPr>
          <a:xfrm>
            <a:off x="1682625" y="64835"/>
            <a:ext cx="5666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MÉTODO DELAY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9" name="Google Shape;32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8900" y="472097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4"/>
          <p:cNvSpPr txBox="1"/>
          <p:nvPr/>
        </p:nvSpPr>
        <p:spPr>
          <a:xfrm>
            <a:off x="1325100" y="2284175"/>
            <a:ext cx="6493800" cy="262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//Agregamos un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párrafo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con jQuery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prepend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&lt;p id="p1"&gt;Coder House&lt;/p&gt;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Declaración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de 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métodos</a:t>
            </a: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encadenados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#p1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css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red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slideUp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slideDown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6272A4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/>
        </p:nvSpPr>
        <p:spPr>
          <a:xfrm>
            <a:off x="6704775" y="130125"/>
            <a:ext cx="2439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EJEMPLO APLICADO: 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ANIMANDO LA COMPRA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6" name="Google Shape;336;p45"/>
          <p:cNvSpPr txBox="1"/>
          <p:nvPr/>
        </p:nvSpPr>
        <p:spPr>
          <a:xfrm>
            <a:off x="191375" y="27750"/>
            <a:ext cx="6582300" cy="511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Array de objetos para agregar información al DOM.</a:t>
            </a:r>
            <a:endParaRPr sz="9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[{ id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n-GB" sz="9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9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  id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Fideo</a:t>
            </a:r>
            <a:r>
              <a:rPr lang="en-GB" sz="9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9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  id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Pan</a:t>
            </a:r>
            <a:r>
              <a:rPr lang="en-GB" sz="9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, precio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  id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nombre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Flan</a:t>
            </a:r>
            <a:r>
              <a:rPr lang="en-GB" sz="9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, precio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}];</a:t>
            </a:r>
            <a:endParaRPr sz="9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Asociamos el evento click en ready luego del DOM Generado</a:t>
            </a:r>
            <a:endParaRPr sz="9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9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9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ready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{</a:t>
            </a:r>
            <a:endParaRPr sz="9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9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9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.btnComprar</a:t>
            </a:r>
            <a:r>
              <a:rPr lang="en-GB" sz="9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9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 sz="9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endParaRPr sz="9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9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//Obtenemos hijos del padre &lt;div&gt; desde el target</a:t>
            </a:r>
            <a:endParaRPr sz="9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hijos 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9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.target).</a:t>
            </a:r>
            <a:r>
              <a:rPr lang="en-GB" sz="9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parent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GB" sz="9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children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9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9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//Primer input, valor de ID oculto</a:t>
            </a:r>
            <a:endParaRPr sz="9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9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9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(hijos[</a:t>
            </a:r>
            <a:r>
              <a:rPr lang="en-GB" sz="9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].value);</a:t>
            </a:r>
            <a:endParaRPr sz="9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9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//Animaciòn de respuesta de compra</a:t>
            </a:r>
            <a:endParaRPr sz="9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9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9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.target).</a:t>
            </a:r>
            <a:r>
              <a:rPr lang="en-GB" sz="9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parent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GB" sz="9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slideUp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9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slow</a:t>
            </a:r>
            <a:r>
              <a:rPr lang="en-GB" sz="9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});</a:t>
            </a:r>
            <a:endParaRPr sz="9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9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Recorremos el array con for..of</a:t>
            </a:r>
            <a:endParaRPr sz="9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9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//Por cada producto ademas de los datos agregamos un botón </a:t>
            </a:r>
            <a:endParaRPr sz="9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9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9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#app</a:t>
            </a:r>
            <a:r>
              <a:rPr lang="en-GB" sz="9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 sz="9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append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9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`&lt;div&gt;</a:t>
            </a:r>
            <a:endParaRPr sz="90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&lt;input value="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GB" sz="9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.id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9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" type="hidden"&gt;</a:t>
            </a:r>
            <a:endParaRPr sz="90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&lt;h4&gt;  Producto: 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GB" sz="9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9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&lt;/h4&gt;</a:t>
            </a:r>
            <a:endParaRPr sz="90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&lt;b&gt; $ 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-GB" sz="9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.precio</a:t>
            </a:r>
            <a:r>
              <a:rPr lang="en-GB" sz="9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 sz="9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&lt;/b&gt;</a:t>
            </a:r>
            <a:endParaRPr sz="90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&lt;button class="btnComprar"&gt;Comprar&lt;/button&gt;</a:t>
            </a:r>
            <a:endParaRPr sz="900">
              <a:solidFill>
                <a:srgbClr val="F1FA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&lt;/div&gt;`</a:t>
            </a: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0629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7" name="Google Shape;33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9400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/>
          <p:nvPr/>
        </p:nvSpPr>
        <p:spPr>
          <a:xfrm>
            <a:off x="1772250" y="2077200"/>
            <a:ext cx="5599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3" name="Google Shape;34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7"/>
          <p:cNvSpPr txBox="1"/>
          <p:nvPr/>
        </p:nvSpPr>
        <p:spPr>
          <a:xfrm>
            <a:off x="809552" y="2556000"/>
            <a:ext cx="75249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ANIMACIONES EN JQUERY 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Desarrolla un algoritmo utilizando HTML, JS y JQuery con animaciones.</a:t>
            </a:r>
            <a:endParaRPr b="0" i="1" sz="1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0" name="Google Shape;35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048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/>
          <p:nvPr/>
        </p:nvSpPr>
        <p:spPr>
          <a:xfrm>
            <a:off x="2183550" y="433800"/>
            <a:ext cx="47769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VARIANTES DEL EJERCICIO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7" name="Google Shape;357;p48"/>
          <p:cNvSpPr txBox="1"/>
          <p:nvPr/>
        </p:nvSpPr>
        <p:spPr>
          <a:xfrm>
            <a:off x="938100" y="23752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Elimina un elemento usando una animación de jQuery: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removeElementWithAnimation()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tiene que recibir como parámetro un Id y eliminar el elemento, usando en conjunto una animación de jQuery para que el cambio no sea tan brusco. 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Cuentas con 20 minutos para realizar la actividad.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8" name="Google Shape;35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9825" y="0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E7E3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/>
          <p:nvPr/>
        </p:nvSpPr>
        <p:spPr>
          <a:xfrm>
            <a:off x="1871575" y="2461175"/>
            <a:ext cx="5400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ANIMACIONES ENCADENADAS</a:t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i="1" sz="40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5" name="Google Shape;365;p49"/>
          <p:cNvSpPr txBox="1"/>
          <p:nvPr/>
        </p:nvSpPr>
        <p:spPr>
          <a:xfrm>
            <a:off x="938113" y="3774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Crea animaciones concatenadas sobre uno o más elementos.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6" name="Google Shape;36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8700" y="985675"/>
            <a:ext cx="1286650" cy="1289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2" name="Google Shape;372;p50"/>
          <p:cNvGraphicFramePr/>
          <p:nvPr/>
        </p:nvGraphicFramePr>
        <p:xfrm>
          <a:off x="112975" y="88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{6C087C5D-7118-4512-A5C1-74A2210E44B7}</a:tableStyleId>
              </a:tblPr>
              <a:tblGrid>
                <a:gridCol w="2908150"/>
                <a:gridCol w="3773425"/>
                <a:gridCol w="2042925"/>
              </a:tblGrid>
              <a:tr h="63037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n-GB" sz="22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ANIMACIONES CONCATENADAS</a:t>
                      </a:r>
                      <a:endParaRPr i="1" sz="2200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17069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código fuente en JavaScript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GB" u="sng">
                          <a:solidFill>
                            <a:schemeClr val="accent5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Sublime Text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o </a:t>
                      </a:r>
                      <a:r>
                        <a:rPr lang="en-GB" u="sng">
                          <a:solidFill>
                            <a:schemeClr val="accent5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VisualStudio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 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</a:t>
                      </a:r>
                      <a:r>
                        <a:rPr lang="en-GB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ten en cuenta que los métodos de jQuery show, hide, fadeIn, fadeOut, slideUp, slideDown y toggle ofrecen animaciones con comportamiento predefinido. Si quieres armar tus propias animaciones, deberás usar animate</a:t>
                      </a:r>
                      <a:r>
                        <a:rPr lang="en-GB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También recuerda que los métodos jQuery pueden encadenarse: 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u="sng">
                          <a:solidFill>
                            <a:schemeClr val="hlink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  <a:hlinkClick r:id="rId5"/>
                        </a:rPr>
                        <a:t>http://www.w3big.com/es/jquery/jquery-chaining.html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5643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highlight>
                            <a:srgbClr val="D9D9D9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&gt;&gt; Consigna: </a:t>
                      </a:r>
                      <a:r>
                        <a:rPr b="1" lang="en-GB">
                          <a:solidFill>
                            <a:schemeClr val="dk1"/>
                          </a:solidFill>
                          <a:highlight>
                            <a:srgbClr val="D9D9D9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codifica animaciones concatenadas sobre uno o más elementos. Es decir que luego de finalizar una animación en su función callback, se especifica la llamada a otra animación.</a:t>
                      </a:r>
                      <a:endParaRPr b="1" u="none" cap="none" strike="noStrike">
                        <a:solidFill>
                          <a:schemeClr val="dk1"/>
                        </a:solidFill>
                        <a:highlight>
                          <a:srgbClr val="D9D9D9"/>
                        </a:highlight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GB" sz="1500" u="none" cap="none" strike="noStrike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Aspectos a incluir en el entregable: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Archivo HTML y archivo JavaScript referenciado, que incluya la definición de dos o más animaciones y sus respectivas funciones callback.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GB" sz="1500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n-GB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Ejemplo de secuencia de animación:</a:t>
                      </a:r>
                      <a:endParaRPr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1) Mostrar un elemento con fadeIn() y al concluir su transición, ocultar otro elemento con fadeOut(). </a:t>
                      </a:r>
                      <a:endParaRPr sz="13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2) Aumentar el margen de un elemento con animate() y al concluir su transición, disminuir el margen del mismo elemento con animate().</a:t>
                      </a:r>
                      <a:endParaRPr sz="1300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3) Disminuir la altura de un elemento con animate() y al concluir su transición, esperar con delay() unos ms, y volver al tamaño original.</a:t>
                      </a:r>
                      <a:endParaRPr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373" name="Google Shape;373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3750" y="1246775"/>
            <a:ext cx="1634175" cy="6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380" name="Google Shape;38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Aprender a usar efectos de animación de jQuery, y combinarlos entre si.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Entender cómo modificar el CSS desde jQuery.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n-GB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6" name="Google Shape;386;p52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Animaciones en JQuery.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Método Animate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Encadenando Animaciones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392" name="Google Shape;39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Selectores en jQuery: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refiere a la forma de identificar a los diferentes elementos del DOM y poder operar sobre ellos. Usando un selector, se puede ocultar un elemento, agregar uno nuevo al DOM, animarlo, o también realizar llamadas mediante AJAX. Es decir que el selector, es la herramienta más importante de jQuery.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Clase 12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MAPA DE CONCEPTOS CLASE 13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/>
        </p:nvSpPr>
        <p:spPr>
          <a:xfrm>
            <a:off x="618500" y="11529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Efectos y animaciones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2" name="Google Shape;102;p19"/>
          <p:cNvCxnSpPr/>
          <p:nvPr/>
        </p:nvCxnSpPr>
        <p:spPr>
          <a:xfrm>
            <a:off x="2076075" y="1485513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3" name="Google Shape;103;p19"/>
          <p:cNvSpPr/>
          <p:nvPr/>
        </p:nvSpPr>
        <p:spPr>
          <a:xfrm>
            <a:off x="3034400" y="1320227"/>
            <a:ext cx="1548600" cy="3837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Animaciones con jQuery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618500" y="22014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Método Animate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5" name="Google Shape;105;p19"/>
          <p:cNvCxnSpPr/>
          <p:nvPr/>
        </p:nvCxnSpPr>
        <p:spPr>
          <a:xfrm>
            <a:off x="1344950" y="2803878"/>
            <a:ext cx="0" cy="446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06" name="Google Shape;106;p19"/>
          <p:cNvCxnSpPr/>
          <p:nvPr/>
        </p:nvCxnSpPr>
        <p:spPr>
          <a:xfrm>
            <a:off x="1342475" y="1755378"/>
            <a:ext cx="0" cy="4461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7" name="Google Shape;107;p19"/>
          <p:cNvSpPr/>
          <p:nvPr/>
        </p:nvSpPr>
        <p:spPr>
          <a:xfrm>
            <a:off x="616025" y="3249975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Encadenado animaciones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08" name="Google Shape;108;p19"/>
          <p:cNvCxnSpPr/>
          <p:nvPr/>
        </p:nvCxnSpPr>
        <p:spPr>
          <a:xfrm>
            <a:off x="4583125" y="1485513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09" name="Google Shape;109;p19"/>
          <p:cNvSpPr/>
          <p:nvPr/>
        </p:nvSpPr>
        <p:spPr>
          <a:xfrm>
            <a:off x="5541450" y="132021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 Callback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35710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3761125" y="1758000"/>
            <a:ext cx="2023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Efectos y animaciones con jQuery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9" name="Google Shape;119;p20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" name="Google Shape;120;p20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20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20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3" name="Google Shape;12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120890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377625" y="1758000"/>
            <a:ext cx="2023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jQuery: selectores y eventos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8" name="Google Shape;128;p20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20"/>
          <p:cNvCxnSpPr/>
          <p:nvPr/>
        </p:nvCxnSpPr>
        <p:spPr>
          <a:xfrm>
            <a:off x="1377600" y="28780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20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20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" name="Google Shape;13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6144625" y="1758000"/>
            <a:ext cx="2023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AJAX con jQuery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7" name="Google Shape;137;p20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20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20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20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1" name="Google Shape;14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17707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95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40567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55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6688913" y="3373325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1827638" y="289485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INCORPORAR JQUERY AL PROYECTO 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32038" y="3009588"/>
            <a:ext cx="307150" cy="3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05100" y="2968737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4123638" y="3056175"/>
            <a:ext cx="1617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ANIMACIONES EN JQUERY 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6475838" y="2437650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AJAX EN TU PROYECTO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0238" y="2552388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6508125" y="3020475"/>
            <a:ext cx="1617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TERCERA ENTREGA DEL PROYECTO FINAL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56750" y="2991512"/>
            <a:ext cx="306000" cy="3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/>
        </p:nvSpPr>
        <p:spPr>
          <a:xfrm>
            <a:off x="809550" y="1679275"/>
            <a:ext cx="75249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HERRAMIENTAS DE LA CLASE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1500">
                <a:latin typeface="Helvetica Neue"/>
                <a:ea typeface="Helvetica Neue"/>
                <a:cs typeface="Helvetica Neue"/>
                <a:sym typeface="Helvetica Neue"/>
              </a:rPr>
              <a:t>Les compartimos algunos recursos para acompañar la clase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38" y="4927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2668050" y="2927625"/>
            <a:ext cx="3807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Guión de clase Nº 13 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aquí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Quizz de clase Nº 13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Booklet de Javascript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-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FAQs de Javascript </a:t>
            </a:r>
            <a:r>
              <a:rPr lang="en-GB" sz="1800" u="sng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